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258" r:id="rId5"/>
    <p:sldId id="259" r:id="rId6"/>
    <p:sldId id="261" r:id="rId7"/>
    <p:sldId id="269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8" autoAdjust="0"/>
    <p:restoredTop sz="94660"/>
  </p:normalViewPr>
  <p:slideViewPr>
    <p:cSldViewPr>
      <p:cViewPr>
        <p:scale>
          <a:sx n="100" d="100"/>
          <a:sy n="100" d="100"/>
        </p:scale>
        <p:origin x="-37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81840-6C47-4B7A-88BA-ACE823A17BA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38DD3-3581-42A4-AD09-BFE335B78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20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38DD3-3581-42A4-AD09-BFE335B78B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8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38DD3-3581-42A4-AD09-BFE335B78B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7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1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6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8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4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4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0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3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3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0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8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E20F6-1E65-4EBF-803C-E5B01218C386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8289-EBA6-4AD5-AFF7-EC33EEB1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7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251199" cy="6858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OF INTER-CRATER BASIN STRATA ON MARS THROUGH LARGE-SCALE GEOLOGIC AND GEOMORPHIC MAPPING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867400"/>
            <a:ext cx="2362200" cy="762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Michelle Barton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Mentor: Jim Skinner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905000" y="1249231"/>
            <a:ext cx="5324957" cy="5523510"/>
          </a:xfrm>
          <a:prstGeom prst="rect">
            <a:avLst/>
          </a:prstGeom>
          <a:blipFill dpi="0" rotWithShape="1">
            <a:blip r:embed="rId3" cstate="print">
              <a:alphaModFix amt="76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197" y="6210381"/>
            <a:ext cx="1752326" cy="583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" y="303"/>
            <a:ext cx="837926" cy="1120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399" y="303"/>
            <a:ext cx="1062119" cy="8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482" y="3807122"/>
            <a:ext cx="5168540" cy="217104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expose 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stratified (stacked) 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 layers.</a:t>
            </a:r>
          </a:p>
          <a:p>
            <a:pPr marL="0" indent="0">
              <a:buNone/>
            </a:pPr>
            <a:endParaRPr lang="en-US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redominantly 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alternating light- and dark-toned layers ~500 m thick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units are likely to 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been 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emplaced through volcanic, fluvial, mass-wasting, </a:t>
            </a:r>
            <a:r>
              <a:rPr lang="en-US" sz="1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aeolian</a:t>
            </a: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impact </a:t>
            </a:r>
            <a:r>
              <a:rPr lang="en-US" sz="1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processes.</a:t>
            </a:r>
            <a:endParaRPr lang="en-US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7660"/>
            <a:ext cx="3763622" cy="376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91297" y="1524000"/>
            <a:ext cx="2506815" cy="1435674"/>
            <a:chOff x="6126949" y="1447800"/>
            <a:chExt cx="2506815" cy="1435674"/>
          </a:xfrm>
        </p:grpSpPr>
        <p:sp>
          <p:nvSpPr>
            <p:cNvPr id="6" name="TextBox 5"/>
            <p:cNvSpPr txBox="1"/>
            <p:nvPr/>
          </p:nvSpPr>
          <p:spPr>
            <a:xfrm>
              <a:off x="6126949" y="2621864"/>
              <a:ext cx="11641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HELLAS PLANITIA</a:t>
              </a:r>
              <a:endParaRPr lang="en-US" sz="11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219607" y="1644554"/>
              <a:ext cx="191186" cy="26044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315200" y="1447800"/>
              <a:ext cx="13185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HADRIACUS PALUS</a:t>
              </a:r>
              <a:endParaRPr lang="en-US" sz="11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7063421" y="1905000"/>
              <a:ext cx="158352" cy="15240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5" y="3794385"/>
            <a:ext cx="3223425" cy="291798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52400"/>
            <a:ext cx="3083725" cy="8255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Hadriacus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375" y="762000"/>
            <a:ext cx="419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Hadriacus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a series of irregularly-shaped depressions 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Martian cratered highlands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Located east of </a:t>
            </a:r>
            <a:r>
              <a:rPr 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Terby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crater on the northeast rim of Hellas Basin.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study focuses on a 26 km long and 29 km 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region.</a:t>
            </a:r>
            <a:r>
              <a:rPr lang="en-US" sz="1400" dirty="0" smtClean="0">
                <a:solidFill>
                  <a:prstClr val="white"/>
                </a:solidFill>
              </a:rPr>
              <a:t/>
            </a:r>
            <a:br>
              <a:rPr lang="en-US" sz="1400" dirty="0" smtClean="0">
                <a:solidFill>
                  <a:prstClr val="white"/>
                </a:solidFill>
              </a:rPr>
            </a:br>
            <a:endParaRPr lang="en-US" dirty="0" smtClean="0"/>
          </a:p>
          <a:p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362200" y="6553200"/>
            <a:ext cx="8382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76500" y="6245423"/>
            <a:ext cx="72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10km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7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9411"/>
            <a:ext cx="2223861" cy="61768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Inter-crater basin filling processes on Mars. </a:t>
            </a:r>
          </a:p>
          <a:p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expose geologic history of complex area.</a:t>
            </a:r>
          </a:p>
          <a:p>
            <a:endParaRPr lang="en-U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as a Mars 2020 rover landing site.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scale of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Hadriacus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differs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other maps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1:24,000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1:20,000,000 Mars global map.</a:t>
            </a:r>
          </a:p>
          <a:p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09" y="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Importance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9571" y="4066940"/>
            <a:ext cx="3139127" cy="2569278"/>
            <a:chOff x="-196276" y="1755296"/>
            <a:chExt cx="3165423" cy="2590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6276" y="1755296"/>
              <a:ext cx="3165423" cy="25908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054747" y="3886200"/>
              <a:ext cx="914400" cy="307777"/>
              <a:chOff x="8001000" y="3581400"/>
              <a:chExt cx="914400" cy="307777"/>
            </a:xfrm>
          </p:grpSpPr>
          <p:cxnSp>
            <p:nvCxnSpPr>
              <p:cNvPr id="5" name="Straight Connector 4"/>
              <p:cNvCxnSpPr/>
              <p:nvPr/>
            </p:nvCxnSpPr>
            <p:spPr>
              <a:xfrm flipH="1">
                <a:off x="8001000" y="3886200"/>
                <a:ext cx="9144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8107157" y="3581400"/>
                <a:ext cx="7024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 km</a:t>
                </a:r>
                <a:endPara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533400"/>
            <a:ext cx="6743371" cy="344327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6038698" y="2895600"/>
            <a:ext cx="849460" cy="11618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899571" y="2814864"/>
            <a:ext cx="3954460" cy="12520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88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292387"/>
            <a:ext cx="3733800" cy="6858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 Imaging Science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(HiRISE).</a:t>
            </a: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context camera (CTX).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Mars Reconnaissance Orbiter (MRO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carries the CTX and HiRISE instruments.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ArcGIS Software and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ArcScene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(Geographical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nformation Systems).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Geomorphic Mapping vs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Geologic/Unit Mapping.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 occurred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while unit mapping, directing focus towards geomorphic features.</a:t>
            </a: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-19878"/>
            <a:ext cx="371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and Data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54752"/>
            <a:ext cx="5136347" cy="4203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1947" y="5472546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image is of channel-form features, stratified deposits, and large crustal uplifts, viewed in </a:t>
            </a:r>
            <a:r>
              <a:rPr lang="en-US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Arcscene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49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7162800" y="1828800"/>
            <a:ext cx="1524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934200" y="4724400"/>
            <a:ext cx="762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187657"/>
              </p:ext>
            </p:extLst>
          </p:nvPr>
        </p:nvGraphicFramePr>
        <p:xfrm>
          <a:off x="4191000" y="609600"/>
          <a:ext cx="3962400" cy="2964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" r:id="rId3" imgW="7342647" imgH="5489459" progId="">
                  <p:embed/>
                </p:oleObj>
              </mc:Choice>
              <mc:Fallback>
                <p:oleObj r:id="rId3" imgW="7342647" imgH="5489459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609600"/>
                        <a:ext cx="3962400" cy="2964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33935"/>
              </p:ext>
            </p:extLst>
          </p:nvPr>
        </p:nvGraphicFramePr>
        <p:xfrm>
          <a:off x="990600" y="581602"/>
          <a:ext cx="3131486" cy="2999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" r:id="rId5" imgW="6809246" imgH="6525781" progId="">
                  <p:embed/>
                </p:oleObj>
              </mc:Choice>
              <mc:Fallback>
                <p:oleObj r:id="rId5" imgW="6809246" imgH="652578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81602"/>
                        <a:ext cx="3131486" cy="29997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832499"/>
              </p:ext>
            </p:extLst>
          </p:nvPr>
        </p:nvGraphicFramePr>
        <p:xfrm>
          <a:off x="4419600" y="3657600"/>
          <a:ext cx="3516670" cy="313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" r:id="rId7" imgW="8476505" imgH="7562103" progId="">
                  <p:embed/>
                </p:oleObj>
              </mc:Choice>
              <mc:Fallback>
                <p:oleObj r:id="rId7" imgW="8476505" imgH="756210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657600"/>
                        <a:ext cx="3516670" cy="3135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473843"/>
              </p:ext>
            </p:extLst>
          </p:nvPr>
        </p:nvGraphicFramePr>
        <p:xfrm>
          <a:off x="1219200" y="3657600"/>
          <a:ext cx="3144279" cy="310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" r:id="rId9" imgW="7175006" imgH="7095758" progId="">
                  <p:embed/>
                </p:oleObj>
              </mc:Choice>
              <mc:Fallback>
                <p:oleObj r:id="rId9" imgW="7175006" imgH="709575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657600"/>
                        <a:ext cx="3144279" cy="3109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04143" y="-1461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Channel-form Features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" y="0"/>
            <a:ext cx="8976360" cy="106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Channel form features within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Hadriacus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C:\Users\mbarton\Desktop\Alltypesv375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379" r="1435" b="2032"/>
          <a:stretch/>
        </p:blipFill>
        <p:spPr bwMode="auto">
          <a:xfrm>
            <a:off x="1433945" y="1468582"/>
            <a:ext cx="6393386" cy="465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152400"/>
            <a:ext cx="9372600" cy="533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Geologic Map of Subset Area</a:t>
            </a:r>
            <a:b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6812" y="5554161"/>
            <a:ext cx="125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1:125,000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5920" y="4768125"/>
            <a:ext cx="103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1:24,000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8294" y="1125439"/>
            <a:ext cx="4889027" cy="4436405"/>
            <a:chOff x="418294" y="1125439"/>
            <a:chExt cx="4889027" cy="443640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94" y="1125439"/>
              <a:ext cx="4889027" cy="4436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4010891" y="5049510"/>
              <a:ext cx="1066800" cy="356621"/>
              <a:chOff x="3886200" y="4520179"/>
              <a:chExt cx="1066800" cy="356621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3886200" y="4876800"/>
                <a:ext cx="10668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4038600" y="4520179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km</a:t>
                </a:r>
                <a:endParaRPr lang="en-US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583592" y="1752600"/>
            <a:ext cx="3156821" cy="3012933"/>
            <a:chOff x="5713341" y="1926022"/>
            <a:chExt cx="2975117" cy="2839511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341" y="1926022"/>
              <a:ext cx="2975117" cy="2839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924800" y="4295406"/>
              <a:ext cx="564356" cy="307777"/>
              <a:chOff x="7871222" y="3826073"/>
              <a:chExt cx="564356" cy="307777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7924800" y="4114800"/>
                <a:ext cx="4572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7871222" y="3826073"/>
                <a:ext cx="5643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km</a:t>
                </a:r>
                <a:endParaRPr lang="en-US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08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286000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Expanded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of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Hadriacus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Correlation 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-Stratigraphic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in-depth interpretations of geologic history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descriptions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USGS SIM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(Scientific Investigations Map)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map components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360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87" y="76200"/>
            <a:ext cx="4578626" cy="579436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Jim Skinner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USGS Astrogeology Department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Nadine Barlow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Kathleen Stigmon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 Space Grant</a:t>
            </a: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34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278</Words>
  <Application>Microsoft Office PowerPoint</Application>
  <PresentationFormat>On-screen Show (4:3)</PresentationFormat>
  <Paragraphs>75</Paragraphs>
  <Slides>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ANALYSIS OF INTER-CRATER BASIN STRATA ON MARS THROUGH LARGE-SCALE GEOLOGIC AND GEOMORPHIC MAPPING</vt:lpstr>
      <vt:lpstr>Hadriacus Cavi</vt:lpstr>
      <vt:lpstr>PowerPoint Presentation</vt:lpstr>
      <vt:lpstr>PowerPoint Presentation</vt:lpstr>
      <vt:lpstr>PowerPoint Presentation</vt:lpstr>
      <vt:lpstr>PowerPoint Presentation</vt:lpstr>
      <vt:lpstr>Geologic Map of Subset Area </vt:lpstr>
      <vt:lpstr>Next Steps</vt:lpstr>
      <vt:lpstr>ACKNOWLEDGMENTS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Barton, Michelle Lee</dc:creator>
  <cp:lastModifiedBy>Michelle</cp:lastModifiedBy>
  <cp:revision>114</cp:revision>
  <dcterms:created xsi:type="dcterms:W3CDTF">2016-02-26T19:46:40Z</dcterms:created>
  <dcterms:modified xsi:type="dcterms:W3CDTF">2016-04-07T04:29:30Z</dcterms:modified>
</cp:coreProperties>
</file>